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1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8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5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1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6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7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3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2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8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2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0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3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9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5D6B5-ECCD-428C-973D-FF8D8C4F432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35B1F6-0E46-4C66-9F26-E2697584A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3%99%D1%81%D0%BA%D0%B5%D1%83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kk.wikipedia.org/w/index.php?title=%D0%9E%D1%80%D1%88%D0%B0&amp;action=edit&amp;redlink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kk.wikipedia.org/wiki/%D0%9B%D0%B5%D0%B2_%D0%A1%D0%B5%D0%BC%D1%91%D0%BD%D0%BE%D0%B2%D0%B8%D1%87_%D0%92%D1%8B%D0%B3%D0%BE%D1%82%D1%81%D0%BA%D0%B8%D0%B9#cite_note-1" TargetMode="External"/><Relationship Id="rId5" Type="http://schemas.openxmlformats.org/officeDocument/2006/relationships/hyperlink" Target="https://kk.wikipedia.org/wiki/%D0%9F%D0%B5%D0%B4%D0%B0%D0%B3%D0%BE%D0%B3%D0%B8%D0%BA%D0%B0" TargetMode="External"/><Relationship Id="rId4" Type="http://schemas.openxmlformats.org/officeDocument/2006/relationships/hyperlink" Target="https://kk.wikipedia.org/wiki/%D0%9F%D1%81%D0%B8%D1%85%D0%BE%D0%BB%D0%BE%D0%B3%D0%B8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ДӘРІС</a:t>
            </a:r>
            <a:r>
              <a:rPr lang="ru-RU" dirty="0" smtClean="0">
                <a:solidFill>
                  <a:srgbClr val="FF0000"/>
                </a:solidFill>
              </a:rPr>
              <a:t>-3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dirty="0">
                <a:solidFill>
                  <a:srgbClr val="002060"/>
                </a:solidFill>
              </a:rPr>
              <a:t>Психологиядағы жас периодизациясы  мәселесі. Э. Эриксонның тұлға дамуының эпигенетикалық теориясы мен                   8 сатысын талдау. Л.С.Выготскийдің жұмыс тарындағы периодизация мәселесі. ”Жас дамуының әлеуметтік жағдайы” ұғымдары.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3626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ЖОСПАРЫ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11839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</a:rPr>
              <a:t>- 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</a:rPr>
              <a:t>Психологиядағы </a:t>
            </a:r>
            <a:r>
              <a:rPr lang="kk-KZ" dirty="0">
                <a:solidFill>
                  <a:srgbClr val="002060"/>
                </a:solidFill>
              </a:rPr>
              <a:t>жас периодизациясы  мәселесі. </a:t>
            </a:r>
            <a:endParaRPr lang="kk-K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</a:rPr>
              <a:t>- Э</a:t>
            </a:r>
            <a:r>
              <a:rPr lang="kk-KZ" dirty="0">
                <a:solidFill>
                  <a:srgbClr val="002060"/>
                </a:solidFill>
              </a:rPr>
              <a:t>. Эриксонның тұлға дамуының эпигенетикалық теориясы мен                   8 сатысын талдау. </a:t>
            </a:r>
            <a:endParaRPr lang="kk-K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</a:rPr>
              <a:t>- Л.С.Выготскийдің жұмыстарындағы </a:t>
            </a:r>
            <a:r>
              <a:rPr lang="kk-KZ" dirty="0">
                <a:solidFill>
                  <a:srgbClr val="002060"/>
                </a:solidFill>
              </a:rPr>
              <a:t>периодизация мәселесі</a:t>
            </a:r>
            <a:r>
              <a:rPr lang="kk-KZ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</a:rPr>
              <a:t> - ”</a:t>
            </a:r>
            <a:r>
              <a:rPr lang="kk-KZ" dirty="0">
                <a:solidFill>
                  <a:srgbClr val="002060"/>
                </a:solidFill>
              </a:rPr>
              <a:t>Жас дамуының әлеуметтік жағдайы” ұғымдары.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27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2060"/>
                </a:solidFill>
              </a:rPr>
              <a:t>Психологиядағы жас периодизациясы  мәселесі. </a:t>
            </a:r>
            <a:br>
              <a:rPr lang="kk-KZ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Даму </a:t>
            </a:r>
            <a:r>
              <a:rPr lang="ru-RU" dirty="0" err="1"/>
              <a:t>мәселесін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бихевиоризмнің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бағдарымен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эмпериялық</a:t>
            </a:r>
            <a:r>
              <a:rPr lang="ru-RU" dirty="0"/>
              <a:t> </a:t>
            </a:r>
            <a:r>
              <a:rPr lang="ru-RU" dirty="0" err="1"/>
              <a:t>философияда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тамыр</a:t>
            </a:r>
            <a:r>
              <a:rPr lang="ru-RU" dirty="0"/>
              <a:t> </a:t>
            </a:r>
            <a:r>
              <a:rPr lang="ru-RU" dirty="0" err="1"/>
              <a:t>жайған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Америкалықтардың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түсініктеріне</a:t>
            </a:r>
            <a:r>
              <a:rPr lang="ru-RU" dirty="0"/>
              <a:t> </a:t>
            </a:r>
            <a:r>
              <a:rPr lang="ru-RU" dirty="0" err="1"/>
              <a:t>сай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: </a:t>
            </a:r>
            <a:r>
              <a:rPr lang="ru-RU" dirty="0" err="1"/>
              <a:t>қоршаған</a:t>
            </a:r>
            <a:r>
              <a:rPr lang="ru-RU" dirty="0"/>
              <a:t> орта </a:t>
            </a:r>
            <a:r>
              <a:rPr lang="ru-RU" dirty="0" err="1"/>
              <a:t>одан</a:t>
            </a:r>
            <a:r>
              <a:rPr lang="ru-RU" dirty="0"/>
              <a:t> не </a:t>
            </a:r>
            <a:r>
              <a:rPr lang="ru-RU" dirty="0" err="1"/>
              <a:t>жасаса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. Америка </a:t>
            </a:r>
            <a:r>
              <a:rPr lang="ru-RU" dirty="0" err="1"/>
              <a:t>психологиясында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үйрену</a:t>
            </a:r>
            <a:r>
              <a:rPr lang="ru-RU" dirty="0"/>
              <a:t> </a:t>
            </a:r>
            <a:r>
              <a:rPr lang="ru-RU" dirty="0" err="1"/>
              <a:t>түсінігімен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концепцияны</a:t>
            </a:r>
            <a:r>
              <a:rPr lang="ru-RU" dirty="0"/>
              <a:t> </a:t>
            </a:r>
            <a:r>
              <a:rPr lang="ru-RU" dirty="0" err="1"/>
              <a:t>өңдеуге</a:t>
            </a:r>
            <a:r>
              <a:rPr lang="ru-RU" dirty="0"/>
              <a:t> И.Л. Павлов </a:t>
            </a:r>
            <a:r>
              <a:rPr lang="ru-RU" dirty="0" err="1"/>
              <a:t>идеялары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етті</a:t>
            </a:r>
            <a:r>
              <a:rPr lang="ru-RU" dirty="0"/>
              <a:t>. Америка </a:t>
            </a:r>
            <a:r>
              <a:rPr lang="ru-RU" dirty="0" err="1"/>
              <a:t>психологтары</a:t>
            </a:r>
            <a:r>
              <a:rPr lang="ru-RU" dirty="0"/>
              <a:t> </a:t>
            </a:r>
            <a:r>
              <a:rPr lang="ru-RU" dirty="0" err="1"/>
              <a:t>И.Л.Павлов</a:t>
            </a:r>
            <a:r>
              <a:rPr lang="ru-RU" dirty="0"/>
              <a:t> </a:t>
            </a:r>
            <a:r>
              <a:rPr lang="ru-RU" dirty="0" err="1"/>
              <a:t>идеяларын</a:t>
            </a:r>
            <a:r>
              <a:rPr lang="ru-RU" dirty="0"/>
              <a:t> </a:t>
            </a:r>
            <a:r>
              <a:rPr lang="ru-RU" dirty="0" err="1"/>
              <a:t>қарастыруда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- </a:t>
            </a:r>
            <a:r>
              <a:rPr lang="ru-RU" dirty="0" err="1"/>
              <a:t>әрекет</a:t>
            </a:r>
            <a:r>
              <a:rPr lang="ru-RU" dirty="0"/>
              <a:t> тек </a:t>
            </a:r>
            <a:r>
              <a:rPr lang="ru-RU" dirty="0" err="1"/>
              <a:t>қана</a:t>
            </a:r>
            <a:r>
              <a:rPr lang="ru-RU" dirty="0"/>
              <a:t> </a:t>
            </a:r>
            <a:r>
              <a:rPr lang="ru-RU" dirty="0" err="1"/>
              <a:t>тірілерге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сипат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тұжырым</a:t>
            </a:r>
            <a:r>
              <a:rPr lang="ru-RU" dirty="0"/>
              <a:t> </a:t>
            </a:r>
            <a:r>
              <a:rPr lang="ru-RU" dirty="0" err="1"/>
              <a:t>жасады</a:t>
            </a:r>
            <a:r>
              <a:rPr lang="ru-RU" dirty="0"/>
              <a:t>. </a:t>
            </a:r>
            <a:r>
              <a:rPr lang="ru-RU" dirty="0" err="1"/>
              <a:t>Негізінен</a:t>
            </a:r>
            <a:r>
              <a:rPr lang="ru-RU" dirty="0"/>
              <a:t>, Америка </a:t>
            </a:r>
            <a:r>
              <a:rPr lang="ru-RU" dirty="0" err="1"/>
              <a:t>психологтары</a:t>
            </a:r>
            <a:r>
              <a:rPr lang="ru-RU" dirty="0"/>
              <a:t> </a:t>
            </a:r>
            <a:r>
              <a:rPr lang="ru-RU" dirty="0" err="1"/>
              <a:t>И.Л.Павловтың</a:t>
            </a:r>
            <a:r>
              <a:rPr lang="ru-RU" dirty="0"/>
              <a:t> </a:t>
            </a:r>
            <a:r>
              <a:rPr lang="ru-RU" dirty="0" err="1"/>
              <a:t>шартты</a:t>
            </a:r>
            <a:r>
              <a:rPr lang="ru-RU" dirty="0"/>
              <a:t> рефлекс </a:t>
            </a:r>
            <a:r>
              <a:rPr lang="ru-RU" dirty="0" err="1"/>
              <a:t>принципін</a:t>
            </a:r>
            <a:r>
              <a:rPr lang="ru-RU" dirty="0"/>
              <a:t> </a:t>
            </a:r>
            <a:r>
              <a:rPr lang="ru-RU" dirty="0" err="1"/>
              <a:t>ұстанды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Дж. </a:t>
            </a:r>
            <a:r>
              <a:rPr lang="ru-RU" dirty="0" err="1"/>
              <a:t>Уотсонның</a:t>
            </a:r>
            <a:r>
              <a:rPr lang="ru-RU" dirty="0"/>
              <a:t> </a:t>
            </a:r>
            <a:r>
              <a:rPr lang="ru-RU" dirty="0" err="1"/>
              <a:t>психологиясында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концепция </a:t>
            </a:r>
            <a:r>
              <a:rPr lang="ru-RU" dirty="0" err="1"/>
              <a:t>ойлап</a:t>
            </a:r>
            <a:r>
              <a:rPr lang="ru-RU" dirty="0"/>
              <a:t> </a:t>
            </a:r>
            <a:r>
              <a:rPr lang="ru-RU" dirty="0" err="1"/>
              <a:t>табуына</a:t>
            </a:r>
            <a:r>
              <a:rPr lang="ru-RU" dirty="0"/>
              <a:t> </a:t>
            </a:r>
            <a:r>
              <a:rPr lang="ru-RU" dirty="0" err="1"/>
              <a:t>түрткі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Америка </a:t>
            </a:r>
            <a:r>
              <a:rPr lang="ru-RU" dirty="0" err="1"/>
              <a:t>психологиясына</a:t>
            </a:r>
            <a:r>
              <a:rPr lang="ru-RU" dirty="0"/>
              <a:t> осы И.Л. </a:t>
            </a:r>
            <a:r>
              <a:rPr lang="ru-RU" dirty="0" err="1"/>
              <a:t>Павловтың</a:t>
            </a:r>
            <a:r>
              <a:rPr lang="ru-RU" dirty="0"/>
              <a:t> </a:t>
            </a:r>
            <a:r>
              <a:rPr lang="ru-RU" dirty="0" err="1"/>
              <a:t>асқорыту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теориясы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эксперимент </a:t>
            </a:r>
            <a:r>
              <a:rPr lang="ru-RU" dirty="0" err="1"/>
              <a:t>жүргізу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ой </a:t>
            </a:r>
            <a:r>
              <a:rPr lang="ru-RU" dirty="0" err="1"/>
              <a:t>келді</a:t>
            </a:r>
            <a:r>
              <a:rPr lang="ru-RU" dirty="0"/>
              <a:t>. П.И. Павлов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эксперимент 1897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Дж. Уотсон 1913 </a:t>
            </a:r>
            <a:r>
              <a:rPr lang="ru-RU" dirty="0" err="1"/>
              <a:t>жылы</a:t>
            </a:r>
            <a:r>
              <a:rPr lang="ru-RU" dirty="0"/>
              <a:t> оны </a:t>
            </a:r>
            <a:r>
              <a:rPr lang="ru-RU" dirty="0" err="1"/>
              <a:t>жарыққа</a:t>
            </a:r>
            <a:r>
              <a:rPr lang="ru-RU" dirty="0"/>
              <a:t> </a:t>
            </a:r>
            <a:r>
              <a:rPr lang="ru-RU" dirty="0" err="1"/>
              <a:t>шығарды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4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0" y="642085"/>
            <a:ext cx="3718455" cy="1371600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2060"/>
                </a:solidFill>
              </a:rPr>
              <a:t>Э. Эриксонның тұлға дамуының эпигенетикалық теориясы мен                   </a:t>
            </a:r>
            <a:r>
              <a:rPr lang="kk-KZ" dirty="0" smtClean="0">
                <a:solidFill>
                  <a:srgbClr val="002060"/>
                </a:solidFill>
              </a:rPr>
              <a:t>8сатысын </a:t>
            </a:r>
            <a:r>
              <a:rPr lang="kk-KZ" dirty="0">
                <a:solidFill>
                  <a:srgbClr val="002060"/>
                </a:solidFill>
              </a:rPr>
              <a:t>талдау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506" y="2127380"/>
            <a:ext cx="6186196" cy="3342089"/>
          </a:xfrm>
        </p:spPr>
        <p:txBody>
          <a:bodyPr>
            <a:noAutofit/>
          </a:bodyPr>
          <a:lstStyle/>
          <a:p>
            <a:r>
              <a:rPr lang="ru-RU" sz="2000" b="1" dirty="0"/>
              <a:t>Эрик Эриксон</a:t>
            </a:r>
            <a:r>
              <a:rPr lang="ru-RU" sz="2000" dirty="0"/>
              <a:t> (1902 - 1994 </a:t>
            </a:r>
            <a:r>
              <a:rPr lang="ru-RU" sz="2000" dirty="0" err="1"/>
              <a:t>жж</a:t>
            </a:r>
            <a:r>
              <a:rPr lang="ru-RU" sz="2000" dirty="0"/>
              <a:t>.) </a:t>
            </a:r>
            <a:r>
              <a:rPr lang="ru-RU" sz="2000" dirty="0" err="1"/>
              <a:t>Германияда</a:t>
            </a:r>
            <a:r>
              <a:rPr lang="ru-RU" sz="2000" dirty="0"/>
              <a:t> </a:t>
            </a:r>
            <a:r>
              <a:rPr lang="ru-RU" sz="2000" dirty="0" err="1"/>
              <a:t>дүниеге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психолог </a:t>
            </a:r>
            <a:r>
              <a:rPr lang="ru-RU" sz="2000" dirty="0" err="1"/>
              <a:t>және</a:t>
            </a:r>
            <a:r>
              <a:rPr lang="ru-RU" sz="2000" dirty="0"/>
              <a:t> психоаналитик,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әлеуметтік</a:t>
            </a:r>
            <a:r>
              <a:rPr lang="ru-RU" sz="2000" dirty="0"/>
              <a:t> психология, </a:t>
            </a:r>
            <a:r>
              <a:rPr lang="ru-RU" sz="2000" dirty="0" err="1"/>
              <a:t>жеке</a:t>
            </a:r>
            <a:r>
              <a:rPr lang="ru-RU" sz="2000" dirty="0"/>
              <a:t> </a:t>
            </a:r>
            <a:r>
              <a:rPr lang="ru-RU" sz="2000" dirty="0" err="1"/>
              <a:t>тұлға</a:t>
            </a:r>
            <a:r>
              <a:rPr lang="ru-RU" sz="2000" dirty="0"/>
              <a:t>, </a:t>
            </a:r>
            <a:r>
              <a:rPr lang="ru-RU" sz="2000" dirty="0" err="1"/>
              <a:t>саясат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мәдениет</a:t>
            </a:r>
            <a:r>
              <a:rPr lang="ru-RU" sz="2000" dirty="0"/>
              <a:t> </a:t>
            </a:r>
            <a:r>
              <a:rPr lang="ru-RU" sz="2000" dirty="0" err="1"/>
              <a:t>сияқты</a:t>
            </a:r>
            <a:r>
              <a:rPr lang="ru-RU" sz="2000" dirty="0"/>
              <a:t> </a:t>
            </a:r>
            <a:r>
              <a:rPr lang="ru-RU" sz="2000" dirty="0" err="1"/>
              <a:t>тақырыптарда</a:t>
            </a:r>
            <a:r>
              <a:rPr lang="ru-RU" sz="2000" dirty="0"/>
              <a:t> </a:t>
            </a:r>
            <a:r>
              <a:rPr lang="ru-RU" sz="2000" dirty="0" err="1"/>
              <a:t>жазған</a:t>
            </a:r>
            <a:r>
              <a:rPr lang="ru-RU" sz="2000" dirty="0"/>
              <a:t>.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ашқан</a:t>
            </a:r>
            <a:r>
              <a:rPr lang="ru-RU" sz="2000" dirty="0"/>
              <a:t> </a:t>
            </a:r>
            <a:r>
              <a:rPr lang="ru-RU" sz="2000" dirty="0" err="1"/>
              <a:t>жаңалықтары</a:t>
            </a:r>
            <a:r>
              <a:rPr lang="ru-RU" sz="2000" dirty="0"/>
              <a:t> мен </a:t>
            </a:r>
            <a:r>
              <a:rPr lang="ru-RU" sz="2000" dirty="0" err="1"/>
              <a:t>теориялары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әлеуметтік</a:t>
            </a:r>
            <a:r>
              <a:rPr lang="ru-RU" sz="2000" dirty="0"/>
              <a:t> </a:t>
            </a:r>
            <a:r>
              <a:rPr lang="ru-RU" sz="2000" dirty="0" err="1"/>
              <a:t>мәселелерді</a:t>
            </a:r>
            <a:r>
              <a:rPr lang="ru-RU" sz="2000" dirty="0"/>
              <a:t> </a:t>
            </a:r>
            <a:r>
              <a:rPr lang="ru-RU" sz="2000" dirty="0" err="1"/>
              <a:t>шешуде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тәсілдерді</a:t>
            </a:r>
            <a:r>
              <a:rPr lang="ru-RU" sz="2000" dirty="0"/>
              <a:t> </a:t>
            </a:r>
            <a:r>
              <a:rPr lang="ru-RU" sz="2000" dirty="0" err="1"/>
              <a:t>құруға</a:t>
            </a:r>
            <a:r>
              <a:rPr lang="ru-RU" sz="2000" dirty="0"/>
              <a:t> </a:t>
            </a:r>
            <a:r>
              <a:rPr lang="ru-RU" sz="2000" dirty="0" err="1"/>
              <a:t>көмектесті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өмір</a:t>
            </a:r>
            <a:r>
              <a:rPr lang="ru-RU" sz="2000" dirty="0"/>
              <a:t> </a:t>
            </a:r>
            <a:r>
              <a:rPr lang="ru-RU" sz="2000" dirty="0" err="1"/>
              <a:t>бойы</a:t>
            </a:r>
            <a:r>
              <a:rPr lang="ru-RU" sz="2000" dirty="0"/>
              <a:t> </a:t>
            </a:r>
            <a:r>
              <a:rPr lang="ru-RU" sz="2000" dirty="0" err="1"/>
              <a:t>оған</a:t>
            </a:r>
            <a:r>
              <a:rPr lang="ru-RU" sz="2000" dirty="0"/>
              <a:t> </a:t>
            </a:r>
            <a:r>
              <a:rPr lang="ru-RU" sz="2000" dirty="0" err="1"/>
              <a:t>үлкен</a:t>
            </a:r>
            <a:r>
              <a:rPr lang="ru-RU" sz="2000" dirty="0"/>
              <a:t> </a:t>
            </a:r>
            <a:r>
              <a:rPr lang="ru-RU" sz="2000" dirty="0" err="1"/>
              <a:t>құрмет</a:t>
            </a:r>
            <a:r>
              <a:rPr lang="ru-RU" sz="2000" dirty="0"/>
              <a:t> </a:t>
            </a:r>
            <a:r>
              <a:rPr lang="ru-RU" sz="2000" dirty="0" err="1"/>
              <a:t>көрсетті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Тарихтағы</a:t>
            </a:r>
            <a:r>
              <a:rPr lang="ru-RU" sz="2000" dirty="0"/>
              <a:t> </a:t>
            </a:r>
            <a:r>
              <a:rPr lang="ru-RU" sz="2000" dirty="0" err="1"/>
              <a:t>психоанализдің</a:t>
            </a:r>
            <a:r>
              <a:rPr lang="ru-RU" sz="2000" dirty="0"/>
              <a:t> </a:t>
            </a: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ірі</a:t>
            </a:r>
            <a:r>
              <a:rPr lang="ru-RU" sz="2000" dirty="0"/>
              <a:t> </a:t>
            </a:r>
            <a:r>
              <a:rPr lang="ru-RU" sz="2000" dirty="0" err="1"/>
              <a:t>практиктерінің</a:t>
            </a:r>
            <a:r>
              <a:rPr lang="ru-RU" sz="2000" dirty="0"/>
              <a:t> </a:t>
            </a:r>
            <a:r>
              <a:rPr lang="ru-RU" sz="2000" dirty="0" err="1"/>
              <a:t>бірі</a:t>
            </a:r>
            <a:r>
              <a:rPr lang="ru-RU" sz="2000" dirty="0"/>
              <a:t> </a:t>
            </a:r>
            <a:r>
              <a:rPr lang="ru-RU" sz="2000" dirty="0" err="1"/>
              <a:t>болғанына</a:t>
            </a:r>
            <a:r>
              <a:rPr lang="ru-RU" sz="2000" dirty="0"/>
              <a:t> </a:t>
            </a:r>
            <a:r>
              <a:rPr lang="ru-RU" sz="2000" dirty="0" err="1"/>
              <a:t>қарамастан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көзқарасы</a:t>
            </a:r>
            <a:r>
              <a:rPr lang="ru-RU" sz="2000" dirty="0"/>
              <a:t> осы </a:t>
            </a:r>
            <a:r>
              <a:rPr lang="ru-RU" sz="2000" dirty="0" err="1"/>
              <a:t>пәннің</a:t>
            </a:r>
            <a:r>
              <a:rPr lang="ru-RU" sz="2000" dirty="0"/>
              <a:t> </a:t>
            </a:r>
            <a:r>
              <a:rPr lang="ru-RU" sz="2000" dirty="0" err="1"/>
              <a:t>құрушысы</a:t>
            </a:r>
            <a:r>
              <a:rPr lang="ru-RU" sz="2000" dirty="0"/>
              <a:t> Зигмунд </a:t>
            </a:r>
            <a:r>
              <a:rPr lang="ru-RU" sz="2000" dirty="0" err="1"/>
              <a:t>Фрейдтің</a:t>
            </a:r>
            <a:r>
              <a:rPr lang="ru-RU" sz="2000" dirty="0"/>
              <a:t> </a:t>
            </a:r>
            <a:r>
              <a:rPr lang="ru-RU" sz="2000" dirty="0" err="1"/>
              <a:t>көзқарасынан</a:t>
            </a:r>
            <a:r>
              <a:rPr lang="ru-RU" sz="2000" dirty="0"/>
              <a:t> </a:t>
            </a:r>
            <a:r>
              <a:rPr lang="ru-RU" sz="2000" dirty="0" err="1"/>
              <a:t>мүлде</a:t>
            </a:r>
            <a:r>
              <a:rPr lang="ru-RU" sz="2000" dirty="0"/>
              <a:t> </a:t>
            </a:r>
            <a:r>
              <a:rPr lang="ru-RU" sz="2000" dirty="0" err="1"/>
              <a:t>өзгеше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нәрселермен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,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өзін-өзі</a:t>
            </a:r>
            <a:r>
              <a:rPr lang="ru-RU" sz="2000" dirty="0"/>
              <a:t> </a:t>
            </a:r>
            <a:r>
              <a:rPr lang="ru-RU" sz="2000" dirty="0" err="1"/>
              <a:t>зерттеуге</a:t>
            </a:r>
            <a:r>
              <a:rPr lang="ru-RU" sz="2000" dirty="0"/>
              <a:t> </a:t>
            </a:r>
            <a:r>
              <a:rPr lang="ru-RU" sz="2000" dirty="0" err="1"/>
              <a:t>үлкен</a:t>
            </a:r>
            <a:r>
              <a:rPr lang="ru-RU" sz="2000" dirty="0"/>
              <a:t> </a:t>
            </a:r>
            <a:r>
              <a:rPr lang="ru-RU" sz="2000" dirty="0" err="1"/>
              <a:t>мән</a:t>
            </a:r>
            <a:r>
              <a:rPr lang="ru-RU" sz="2000" dirty="0"/>
              <a:t> </a:t>
            </a:r>
            <a:r>
              <a:rPr lang="ru-RU" sz="2000" dirty="0" err="1"/>
              <a:t>берді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компонент </a:t>
            </a:r>
            <a:r>
              <a:rPr lang="ru-RU" sz="2000" dirty="0" err="1"/>
              <a:t>классикалық</a:t>
            </a:r>
            <a:r>
              <a:rPr lang="ru-RU" sz="2000" dirty="0"/>
              <a:t> </a:t>
            </a:r>
            <a:r>
              <a:rPr lang="ru-RU" sz="2000" dirty="0" err="1"/>
              <a:t>теорияларда</a:t>
            </a:r>
            <a:r>
              <a:rPr lang="ru-RU" sz="2000" dirty="0"/>
              <a:t> </a:t>
            </a:r>
            <a:r>
              <a:rPr lang="ru-RU" sz="2000" dirty="0" err="1"/>
              <a:t>қарастырылғаннан</a:t>
            </a:r>
            <a:r>
              <a:rPr lang="ru-RU" sz="2000" dirty="0"/>
              <a:t> </a:t>
            </a:r>
            <a:r>
              <a:rPr lang="ru-RU" sz="2000" dirty="0" err="1"/>
              <a:t>гөрі</a:t>
            </a:r>
            <a:r>
              <a:rPr lang="ru-RU" sz="2000" dirty="0"/>
              <a:t> </a:t>
            </a:r>
            <a:r>
              <a:rPr lang="ru-RU" sz="2000" dirty="0" err="1"/>
              <a:t>маңызды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санады</a:t>
            </a:r>
            <a:r>
              <a:rPr lang="ru-RU" sz="2000" dirty="0"/>
              <a:t>.</a:t>
            </a:r>
          </a:p>
        </p:txBody>
      </p:sp>
      <p:pic>
        <p:nvPicPr>
          <p:cNvPr id="1034" name="Picture 10" descr="https://psichiatria.org/img/teoriya-razvitiya-lichnosti-erika-erikso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2" y="1892901"/>
            <a:ext cx="4366727" cy="35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9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Тұлғаның жасқа байланысты кезеңге бөлінуі Орындаған : Әбдреймова Г.; — 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2392" y="1576873"/>
            <a:ext cx="10151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Э. </a:t>
            </a:r>
            <a:r>
              <a:rPr lang="ru-RU" sz="2400" dirty="0" err="1" smtClean="0"/>
              <a:t>Эриксонның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ойынша</a:t>
            </a:r>
            <a:r>
              <a:rPr lang="ru-RU" sz="2400" dirty="0" smtClean="0"/>
              <a:t>, </a:t>
            </a:r>
            <a:r>
              <a:rPr lang="ru-RU" sz="2400" dirty="0" err="1" smtClean="0"/>
              <a:t>тұлғаның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дамуы</a:t>
            </a:r>
            <a:r>
              <a:rPr lang="ru-RU" sz="2400" dirty="0" smtClean="0"/>
              <a:t> </a:t>
            </a:r>
            <a:r>
              <a:rPr lang="ru-RU" sz="2400" dirty="0" err="1" smtClean="0"/>
              <a:t>соматикалық</a:t>
            </a:r>
            <a:r>
              <a:rPr lang="ru-RU" sz="2400" dirty="0" smtClean="0"/>
              <a:t>, </a:t>
            </a:r>
            <a:r>
              <a:rPr lang="ru-RU" sz="2400" dirty="0" err="1" smtClean="0"/>
              <a:t>психологиялық</a:t>
            </a:r>
            <a:r>
              <a:rPr lang="ru-RU" sz="2400" dirty="0" smtClean="0"/>
              <a:t>-</a:t>
            </a:r>
            <a:r>
              <a:rPr lang="en-US" sz="2400" dirty="0" smtClean="0"/>
              <a:t>ə</a:t>
            </a:r>
            <a:r>
              <a:rPr lang="ru-RU" sz="2400" dirty="0" err="1" smtClean="0"/>
              <a:t>леуметтік</a:t>
            </a:r>
            <a:r>
              <a:rPr lang="ru-RU" sz="2400" dirty="0" smtClean="0"/>
              <a:t>, </a:t>
            </a:r>
            <a:r>
              <a:rPr lang="ru-RU" sz="2400" dirty="0" err="1" smtClean="0"/>
              <a:t>психологиялық-жыныстық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бірлігімен</a:t>
            </a:r>
            <a:r>
              <a:rPr lang="ru-RU" sz="2400" dirty="0" smtClean="0"/>
              <a:t> ж</a:t>
            </a:r>
            <a:r>
              <a:rPr lang="en-US" sz="2400" dirty="0" smtClean="0"/>
              <a:t>ə</a:t>
            </a:r>
            <a:r>
              <a:rPr lang="ru-RU" sz="2400" dirty="0" smtClean="0"/>
              <a:t>не </a:t>
            </a:r>
            <a:r>
              <a:rPr lang="ru-RU" sz="2400" dirty="0" err="1" smtClean="0"/>
              <a:t>өзара</a:t>
            </a:r>
            <a:r>
              <a:rPr lang="ru-RU" sz="2400" dirty="0" smtClean="0"/>
              <a:t> </a:t>
            </a:r>
            <a:r>
              <a:rPr lang="en-US" sz="2400" dirty="0" smtClean="0"/>
              <a:t>ə</a:t>
            </a:r>
            <a:r>
              <a:rPr lang="ru-RU" sz="2400" dirty="0" err="1" smtClean="0"/>
              <a:t>рекеттестігімен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анықталады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Эгоұқсастықтың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қалыптасу</a:t>
            </a:r>
            <a:r>
              <a:rPr lang="ru-RU" sz="2400" dirty="0" smtClean="0"/>
              <a:t> </a:t>
            </a:r>
            <a:r>
              <a:rPr lang="ru-RU" sz="2400" dirty="0" err="1" smtClean="0"/>
              <a:t>үдерісі</a:t>
            </a:r>
            <a:r>
              <a:rPr lang="ru-RU" sz="2400" dirty="0" smtClean="0"/>
              <a:t> </a:t>
            </a:r>
            <a:r>
              <a:rPr lang="ru-RU" sz="2400" dirty="0" err="1" smtClean="0"/>
              <a:t>тұлға</a:t>
            </a:r>
            <a:r>
              <a:rPr lang="ru-RU" sz="2400" dirty="0" smtClean="0"/>
              <a:t> </a:t>
            </a:r>
            <a:r>
              <a:rPr lang="ru-RU" sz="2400" dirty="0" err="1" smtClean="0"/>
              <a:t>дамуының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негізгі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мазмұнын</a:t>
            </a:r>
            <a:r>
              <a:rPr lang="ru-RU" sz="2400" dirty="0" smtClean="0"/>
              <a:t> </a:t>
            </a:r>
            <a:r>
              <a:rPr lang="ru-RU" sz="2400" dirty="0" err="1" smtClean="0"/>
              <a:t>құрайды</a:t>
            </a:r>
            <a:r>
              <a:rPr lang="ru-RU" sz="2400" dirty="0" smtClean="0"/>
              <a:t>. </a:t>
            </a:r>
            <a:r>
              <a:rPr lang="ru-RU" sz="2400" dirty="0" err="1" smtClean="0"/>
              <a:t>Ұқсастық</a:t>
            </a:r>
            <a:r>
              <a:rPr lang="ru-RU" sz="2400" dirty="0" smtClean="0"/>
              <a:t> </a:t>
            </a:r>
            <a:r>
              <a:rPr lang="ru-RU" sz="2400" dirty="0" err="1" smtClean="0"/>
              <a:t>өзін-өзі</a:t>
            </a:r>
            <a:r>
              <a:rPr lang="ru-RU" sz="2400" dirty="0" smtClean="0"/>
              <a:t> </a:t>
            </a:r>
            <a:r>
              <a:rPr lang="ru-RU" sz="2400" dirty="0" err="1" smtClean="0"/>
              <a:t>теңдестіру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түсіндіріліп</a:t>
            </a:r>
            <a:r>
              <a:rPr lang="ru-RU" sz="2400" dirty="0" smtClean="0"/>
              <a:t>, </a:t>
            </a:r>
            <a:r>
              <a:rPr lang="ru-RU" sz="2400" dirty="0" err="1" smtClean="0"/>
              <a:t>уақыт</a:t>
            </a:r>
            <a:r>
              <a:rPr lang="ru-RU" sz="2400" dirty="0" smtClean="0"/>
              <a:t> пен </a:t>
            </a:r>
            <a:r>
              <a:rPr lang="ru-RU" sz="2400" dirty="0" err="1" smtClean="0"/>
              <a:t>кеңістікте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адамның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өз-өзіне</a:t>
            </a:r>
            <a:r>
              <a:rPr lang="ru-RU" sz="2400" dirty="0" smtClean="0"/>
              <a:t> </a:t>
            </a:r>
            <a:r>
              <a:rPr lang="ru-RU" sz="2400" dirty="0" err="1" smtClean="0"/>
              <a:t>деген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ішкі</a:t>
            </a:r>
            <a:r>
              <a:rPr lang="ru-RU" sz="2400" dirty="0" smtClean="0"/>
              <a:t> </a:t>
            </a:r>
            <a:r>
              <a:rPr lang="ru-RU" sz="2400" dirty="0" err="1" smtClean="0"/>
              <a:t>ұқсастығы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ретіндегі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өзін-өзі</a:t>
            </a:r>
            <a:r>
              <a:rPr lang="ru-RU" sz="2400" dirty="0" smtClean="0"/>
              <a:t> </a:t>
            </a:r>
            <a:r>
              <a:rPr lang="ru-RU" sz="2400" dirty="0" err="1" smtClean="0"/>
              <a:t>ұқсастыру</a:t>
            </a:r>
            <a:r>
              <a:rPr lang="ru-RU" sz="2400" dirty="0" smtClean="0"/>
              <a:t>; </a:t>
            </a:r>
            <a:r>
              <a:rPr lang="ru-RU" sz="2400" dirty="0" err="1" smtClean="0"/>
              <a:t>тұлғаның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өзін-өзін</a:t>
            </a:r>
            <a:r>
              <a:rPr lang="ru-RU" sz="2400" dirty="0" smtClean="0"/>
              <a:t> </a:t>
            </a:r>
            <a:r>
              <a:rPr lang="ru-RU" sz="2400" dirty="0" err="1" smtClean="0"/>
              <a:t>ұқсастыруын</a:t>
            </a:r>
            <a:r>
              <a:rPr lang="ru-RU" sz="2400" dirty="0" smtClean="0"/>
              <a:t> </a:t>
            </a:r>
            <a:r>
              <a:rPr lang="ru-RU" sz="2400" dirty="0" err="1" smtClean="0"/>
              <a:t>маңызды</a:t>
            </a:r>
            <a:r>
              <a:rPr lang="ru-RU" sz="2400" dirty="0" smtClean="0"/>
              <a:t> </a:t>
            </a:r>
            <a:r>
              <a:rPr lang="en-US" sz="2400" dirty="0" smtClean="0"/>
              <a:t>ə</a:t>
            </a:r>
            <a:r>
              <a:rPr lang="ru-RU" sz="2400" dirty="0" err="1" smtClean="0"/>
              <a:t>леуметтік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ортасымен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мойындалуы</a:t>
            </a:r>
            <a:r>
              <a:rPr lang="ru-RU" sz="2400" dirty="0" smtClean="0"/>
              <a:t>; </a:t>
            </a:r>
            <a:r>
              <a:rPr lang="ru-RU" sz="2400" dirty="0" err="1" smtClean="0"/>
              <a:t>ішкі</a:t>
            </a:r>
            <a:r>
              <a:rPr lang="ru-RU" sz="2400" dirty="0" smtClean="0"/>
              <a:t> ж</a:t>
            </a:r>
            <a:r>
              <a:rPr lang="en-US" sz="2400" dirty="0" smtClean="0"/>
              <a:t>ə</a:t>
            </a:r>
            <a:r>
              <a:rPr lang="ru-RU" sz="2400" dirty="0" smtClean="0"/>
              <a:t>не </a:t>
            </a:r>
            <a:r>
              <a:rPr lang="ru-RU" sz="2400" dirty="0" err="1" smtClean="0"/>
              <a:t>сыртқы</a:t>
            </a:r>
            <a:r>
              <a:rPr lang="ru-RU" sz="2400" dirty="0" smtClean="0"/>
              <a:t> </a:t>
            </a:r>
            <a:r>
              <a:rPr lang="ru-RU" sz="2400" dirty="0" err="1" smtClean="0"/>
              <a:t>ұқсастықтың</a:t>
            </a:r>
            <a:r>
              <a:rPr lang="ru-RU" sz="2400" dirty="0" smtClean="0"/>
              <a:t> </a:t>
            </a:r>
            <a:r>
              <a:rPr lang="ru-RU" sz="2400" dirty="0" err="1" smtClean="0"/>
              <a:t>сақталынып</a:t>
            </a:r>
            <a:r>
              <a:rPr lang="ru-RU" sz="2400" dirty="0" smtClean="0"/>
              <a:t>, </a:t>
            </a:r>
            <a:r>
              <a:rPr lang="ru-RU" sz="2400" dirty="0" err="1" smtClean="0"/>
              <a:t>тұрақты</a:t>
            </a:r>
            <a:r>
              <a:rPr lang="ru-RU" sz="2400" dirty="0" smtClean="0"/>
              <a:t> </a:t>
            </a:r>
            <a:r>
              <a:rPr lang="ru-RU" sz="2400" dirty="0" err="1" smtClean="0"/>
              <a:t>сипатқа</a:t>
            </a:r>
            <a:r>
              <a:rPr lang="ru-RU" sz="2400" dirty="0" smtClean="0"/>
              <a:t> </a:t>
            </a:r>
            <a:r>
              <a:rPr lang="ru-RU" sz="2400" dirty="0" err="1" smtClean="0"/>
              <a:t>ие</a:t>
            </a:r>
            <a:r>
              <a:rPr lang="ru-RU" sz="2400" dirty="0" smtClean="0"/>
              <a:t> </a:t>
            </a:r>
            <a:r>
              <a:rPr lang="ru-RU" sz="2400" dirty="0" err="1" smtClean="0"/>
              <a:t>екендігіне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сенімділік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атты</a:t>
            </a:r>
            <a:r>
              <a:rPr lang="ru-RU" sz="2400" dirty="0" smtClean="0"/>
              <a:t> </a:t>
            </a:r>
            <a:r>
              <a:rPr lang="ru-RU" sz="2400" dirty="0" err="1" smtClean="0"/>
              <a:t>негізгі</a:t>
            </a:r>
            <a:r>
              <a:rPr lang="ru-RU" sz="2400" dirty="0" smtClean="0"/>
              <a:t> </a:t>
            </a:r>
            <a:r>
              <a:rPr lang="ru-RU" sz="2400" dirty="0" err="1" smtClean="0"/>
              <a:t>үш</a:t>
            </a:r>
            <a:r>
              <a:rPr lang="ru-RU" sz="2400" dirty="0" smtClean="0"/>
              <a:t> </a:t>
            </a:r>
            <a:r>
              <a:rPr lang="ru-RU" sz="2400" dirty="0" err="1" smtClean="0"/>
              <a:t>өлшемді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қамтиды</a:t>
            </a:r>
            <a:r>
              <a:rPr lang="ru-RU" sz="2400" dirty="0" smtClean="0"/>
              <a:t>. </a:t>
            </a:r>
            <a:r>
              <a:rPr lang="ru-RU" sz="2400" dirty="0" err="1" smtClean="0"/>
              <a:t>Тұлғаның</a:t>
            </a:r>
            <a:r>
              <a:rPr lang="ru-RU" sz="2400" dirty="0" smtClean="0"/>
              <a:t> даму </a:t>
            </a:r>
            <a:r>
              <a:rPr lang="ru-RU" sz="2400" dirty="0" err="1" smtClean="0"/>
              <a:t>үдерісін</a:t>
            </a:r>
            <a:r>
              <a:rPr lang="ru-RU" sz="2400" dirty="0" smtClean="0"/>
              <a:t> Э. Эриксон </a:t>
            </a:r>
            <a:r>
              <a:rPr lang="ru-RU" sz="2400" dirty="0" err="1" smtClean="0"/>
              <a:t>ұқсастықтың</a:t>
            </a:r>
            <a:r>
              <a:rPr lang="ru-RU" sz="2400" dirty="0" smtClean="0"/>
              <a:t> </a:t>
            </a:r>
            <a:r>
              <a:rPr lang="ru-RU" sz="2400" dirty="0" err="1" smtClean="0"/>
              <a:t>түрленуі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қалыптасуының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тұрғысында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қарастырады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749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Эпигенетикалық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қағида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кезеңдерінің</a:t>
            </a:r>
            <a:r>
              <a:rPr lang="ru-RU" dirty="0"/>
              <a:t> </a:t>
            </a:r>
            <a:r>
              <a:rPr lang="ru-RU" dirty="0" err="1"/>
              <a:t>ретін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 Эпигенез – </a:t>
            </a:r>
            <a:r>
              <a:rPr lang="ru-RU" dirty="0" err="1"/>
              <a:t>дамудың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кезеңдерін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біртұтас</a:t>
            </a:r>
            <a:r>
              <a:rPr lang="ru-RU" dirty="0"/>
              <a:t> </a:t>
            </a:r>
            <a:r>
              <a:rPr lang="ru-RU" dirty="0" err="1"/>
              <a:t>тұма</a:t>
            </a:r>
            <a:r>
              <a:rPr lang="ru-RU" dirty="0"/>
              <a:t> </a:t>
            </a:r>
            <a:r>
              <a:rPr lang="ru-RU" dirty="0" err="1"/>
              <a:t>жоспардың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жоспар</a:t>
            </a:r>
            <a:r>
              <a:rPr lang="ru-RU" dirty="0"/>
              <a:t> </a:t>
            </a:r>
            <a:r>
              <a:rPr lang="ru-RU" dirty="0" err="1"/>
              <a:t>ағзалардың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психологиялық</a:t>
            </a:r>
            <a:r>
              <a:rPr lang="ru-RU" dirty="0"/>
              <a:t> </a:t>
            </a:r>
            <a:r>
              <a:rPr lang="ru-RU" dirty="0" err="1"/>
              <a:t>қабілеттердің</a:t>
            </a:r>
            <a:r>
              <a:rPr lang="ru-RU" dirty="0"/>
              <a:t> </a:t>
            </a:r>
            <a:r>
              <a:rPr lang="ru-RU" dirty="0" err="1"/>
              <a:t>қалыптасу</a:t>
            </a:r>
            <a:r>
              <a:rPr lang="ru-RU" dirty="0"/>
              <a:t> </a:t>
            </a:r>
            <a:r>
              <a:rPr lang="ru-RU" dirty="0" err="1"/>
              <a:t>сатылылығын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болжайды</a:t>
            </a:r>
            <a:r>
              <a:rPr lang="ru-RU" dirty="0"/>
              <a:t>.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тұлғалық</a:t>
            </a:r>
            <a:r>
              <a:rPr lang="ru-RU" dirty="0"/>
              <a:t> </a:t>
            </a:r>
            <a:r>
              <a:rPr lang="ru-RU" dirty="0" err="1"/>
              <a:t>құрылымдардың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мен </a:t>
            </a:r>
            <a:r>
              <a:rPr lang="ru-RU" dirty="0" err="1"/>
              <a:t>дамуының</a:t>
            </a:r>
            <a:r>
              <a:rPr lang="ru-RU" dirty="0"/>
              <a:t> «сын </a:t>
            </a:r>
            <a:r>
              <a:rPr lang="ru-RU" dirty="0" err="1"/>
              <a:t>кезеңдері</a:t>
            </a:r>
            <a:r>
              <a:rPr lang="ru-RU" dirty="0"/>
              <a:t>» </a:t>
            </a:r>
            <a:r>
              <a:rPr lang="ru-RU" dirty="0" err="1"/>
              <a:t>сипаттауды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етпей</a:t>
            </a:r>
            <a:r>
              <a:rPr lang="ru-RU" dirty="0"/>
              <a:t> </a:t>
            </a:r>
            <a:r>
              <a:rPr lang="ru-RU" dirty="0" err="1" smtClean="0"/>
              <a:t>жорамалдап</a:t>
            </a:r>
            <a:r>
              <a:rPr lang="ru-RU" dirty="0" smtClean="0"/>
              <a:t> </a:t>
            </a:r>
            <a:r>
              <a:rPr lang="ru-RU" dirty="0" err="1"/>
              <a:t>келтіріледі</a:t>
            </a:r>
            <a:r>
              <a:rPr lang="ru-RU" dirty="0"/>
              <a:t>. </a:t>
            </a:r>
            <a:r>
              <a:rPr lang="en-US" dirty="0"/>
              <a:t>Ə</a:t>
            </a:r>
            <a:r>
              <a:rPr lang="ru-RU" dirty="0" err="1"/>
              <a:t>рбір</a:t>
            </a:r>
            <a:r>
              <a:rPr lang="ru-RU" dirty="0"/>
              <a:t> </a:t>
            </a:r>
            <a:r>
              <a:rPr lang="ru-RU" dirty="0" err="1"/>
              <a:t>кезеңнің</a:t>
            </a:r>
            <a:r>
              <a:rPr lang="ru-RU" dirty="0"/>
              <a:t> </a:t>
            </a:r>
            <a:r>
              <a:rPr lang="ru-RU" dirty="0" err="1"/>
              <a:t>тұлғаның</a:t>
            </a:r>
            <a:r>
              <a:rPr lang="ru-RU" dirty="0"/>
              <a:t> </a:t>
            </a:r>
            <a:r>
              <a:rPr lang="ru-RU" dirty="0" err="1"/>
              <a:t>қайсібір</a:t>
            </a:r>
            <a:r>
              <a:rPr lang="ru-RU" dirty="0"/>
              <a:t> </a:t>
            </a:r>
            <a:r>
              <a:rPr lang="ru-RU" dirty="0" err="1"/>
              <a:t>қасиетінің</a:t>
            </a:r>
            <a:r>
              <a:rPr lang="ru-RU" dirty="0"/>
              <a:t> 70 </a:t>
            </a:r>
            <a:r>
              <a:rPr lang="ru-RU" dirty="0" err="1"/>
              <a:t>қалыптасуына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сезімталдығы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</a:t>
            </a:r>
            <a:r>
              <a:rPr lang="ru-RU" dirty="0" err="1"/>
              <a:t>уақытында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қосылмаса</a:t>
            </a:r>
            <a:r>
              <a:rPr lang="ru-RU" dirty="0"/>
              <a:t>, </a:t>
            </a:r>
            <a:r>
              <a:rPr lang="ru-RU" dirty="0" err="1"/>
              <a:t>тұлғалық</a:t>
            </a:r>
            <a:r>
              <a:rPr lang="ru-RU" dirty="0"/>
              <a:t> даму </a:t>
            </a:r>
            <a:r>
              <a:rPr lang="ru-RU" dirty="0" err="1"/>
              <a:t>бұрмаланады</a:t>
            </a:r>
            <a:r>
              <a:rPr lang="ru-RU" dirty="0"/>
              <a:t>. </a:t>
            </a:r>
            <a:r>
              <a:rPr lang="en-US" dirty="0"/>
              <a:t>Ə</a:t>
            </a:r>
            <a:r>
              <a:rPr lang="ru-RU" dirty="0" err="1"/>
              <a:t>рбір</a:t>
            </a:r>
            <a:r>
              <a:rPr lang="ru-RU" dirty="0"/>
              <a:t> </a:t>
            </a:r>
            <a:r>
              <a:rPr lang="ru-RU" dirty="0" err="1"/>
              <a:t>саты</a:t>
            </a:r>
            <a:r>
              <a:rPr lang="ru-RU" dirty="0"/>
              <a:t> </a:t>
            </a:r>
            <a:r>
              <a:rPr lang="ru-RU" dirty="0" err="1"/>
              <a:t>алдыңғысына</a:t>
            </a:r>
            <a:r>
              <a:rPr lang="ru-RU" dirty="0"/>
              <a:t> </a:t>
            </a:r>
            <a:r>
              <a:rPr lang="ru-RU" dirty="0" err="1"/>
              <a:t>негізделеді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сатылардың</a:t>
            </a:r>
            <a:r>
              <a:rPr lang="ru-RU" dirty="0"/>
              <a:t> </a:t>
            </a:r>
            <a:r>
              <a:rPr lang="ru-RU" dirty="0" err="1"/>
              <a:t>сабақтастығы</a:t>
            </a:r>
            <a:r>
              <a:rPr lang="ru-RU" dirty="0"/>
              <a:t> мен </a:t>
            </a:r>
            <a:r>
              <a:rPr lang="ru-RU" dirty="0" err="1"/>
              <a:t>байланысы</a:t>
            </a:r>
            <a:r>
              <a:rPr lang="ru-RU" dirty="0"/>
              <a:t> бар</a:t>
            </a:r>
          </a:p>
        </p:txBody>
      </p:sp>
    </p:spTree>
    <p:extLst>
      <p:ext uri="{BB962C8B-B14F-4D97-AF65-F5344CB8AC3E}">
        <p14:creationId xmlns:p14="http://schemas.microsoft.com/office/powerpoint/2010/main" val="307997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Тұлғаның жасқа байланысты кезеңге бөлінуі Орындаған : Әбдреймова Г.; — 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Тұлғаның жасқа байланысты кезеңге бөлінуі Орындаған : Әбдреймова Г.; —  презентация на Slide-Share.ru 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Тұлғаның жасқа байланысты кезеңге бөлінуі Орындаған : Әбдреймова Г.; —  презентация на Slide-Share.ru 🎓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Тұлғаның жасқа байланысты кезеңге бөлінуі Орындаған : Әбдреймова Г.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Тұлғаның даму кезеңдері. Тұлғаны экспериментальды-психологиялық зерттеу  әдістері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10" y="-7614"/>
            <a:ext cx="1249991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7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415" y="1511559"/>
            <a:ext cx="3718455" cy="595432"/>
          </a:xfrm>
        </p:spPr>
        <p:txBody>
          <a:bodyPr/>
          <a:lstStyle/>
          <a:p>
            <a:r>
              <a:rPr lang="kk-KZ" dirty="0" smtClean="0"/>
              <a:t>Л.С.Выготский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7198" y="2106991"/>
            <a:ext cx="5657495" cy="340256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Лев Семёнович Выготский</a:t>
            </a:r>
            <a:r>
              <a:rPr lang="ru-RU" sz="7200" dirty="0"/>
              <a:t> (17.11.1896, </a:t>
            </a:r>
            <a:r>
              <a:rPr lang="ru-RU" sz="7200" dirty="0">
                <a:hlinkClick r:id="rId2" tooltip="Орша (мұндай бет жоқ)"/>
              </a:rPr>
              <a:t>Орша</a:t>
            </a:r>
            <a:r>
              <a:rPr lang="ru-RU" sz="7200" dirty="0"/>
              <a:t>-11.06.1934, </a:t>
            </a:r>
            <a:r>
              <a:rPr lang="ru-RU" sz="7200" dirty="0" err="1">
                <a:hlinkClick r:id="rId3" tooltip="Мәскеу"/>
              </a:rPr>
              <a:t>Мәскеу</a:t>
            </a:r>
            <a:r>
              <a:rPr lang="ru-RU" sz="7200" dirty="0"/>
              <a:t>) - </a:t>
            </a:r>
            <a:r>
              <a:rPr lang="ru-RU" sz="7200" dirty="0" err="1"/>
              <a:t>әлемдік</a:t>
            </a:r>
            <a:r>
              <a:rPr lang="ru-RU" sz="7200" dirty="0"/>
              <a:t> </a:t>
            </a:r>
            <a:r>
              <a:rPr lang="ru-RU" sz="7200" dirty="0" err="1">
                <a:hlinkClick r:id="rId4" tooltip="Психология"/>
              </a:rPr>
              <a:t>психологияда</a:t>
            </a:r>
            <a:r>
              <a:rPr lang="ru-RU" sz="7200" dirty="0"/>
              <a:t> </a:t>
            </a:r>
            <a:r>
              <a:rPr lang="ru-RU" sz="7200" dirty="0" err="1"/>
              <a:t>әйгілі</a:t>
            </a:r>
            <a:r>
              <a:rPr lang="ru-RU" sz="7200" dirty="0"/>
              <a:t> </a:t>
            </a:r>
            <a:r>
              <a:rPr lang="ru-RU" sz="7200" dirty="0" err="1"/>
              <a:t>кеңес</a:t>
            </a:r>
            <a:r>
              <a:rPr lang="ru-RU" sz="7200" dirty="0"/>
              <a:t> </a:t>
            </a:r>
            <a:r>
              <a:rPr lang="ru-RU" sz="7200" dirty="0" err="1"/>
              <a:t>психологі</a:t>
            </a:r>
            <a:r>
              <a:rPr lang="ru-RU" sz="7200" dirty="0"/>
              <a:t>.</a:t>
            </a:r>
          </a:p>
          <a:p>
            <a:r>
              <a:rPr lang="ru-RU" sz="7200" dirty="0" err="1"/>
              <a:t>Оның</a:t>
            </a:r>
            <a:r>
              <a:rPr lang="ru-RU" sz="7200" dirty="0"/>
              <a:t> </a:t>
            </a:r>
            <a:r>
              <a:rPr lang="ru-RU" sz="7200" dirty="0" err="1"/>
              <a:t>жасаған</a:t>
            </a:r>
            <a:r>
              <a:rPr lang="ru-RU" sz="7200" dirty="0"/>
              <a:t> </a:t>
            </a:r>
            <a:r>
              <a:rPr lang="ru-RU" sz="7200" dirty="0" err="1"/>
              <a:t>жоғары</a:t>
            </a:r>
            <a:r>
              <a:rPr lang="ru-RU" sz="7200" dirty="0"/>
              <a:t> </a:t>
            </a:r>
            <a:r>
              <a:rPr lang="ru-RU" sz="7200" dirty="0" err="1"/>
              <a:t>психикалық</a:t>
            </a:r>
            <a:r>
              <a:rPr lang="ru-RU" sz="7200" dirty="0"/>
              <a:t> </a:t>
            </a:r>
            <a:r>
              <a:rPr lang="ru-RU" sz="7200" dirty="0" err="1"/>
              <a:t>функциялардың</a:t>
            </a:r>
            <a:r>
              <a:rPr lang="ru-RU" sz="7200" dirty="0"/>
              <a:t> </a:t>
            </a:r>
            <a:r>
              <a:rPr lang="ru-RU" sz="7200" dirty="0" err="1"/>
              <a:t>дамуында</a:t>
            </a:r>
            <a:r>
              <a:rPr lang="ru-RU" sz="7200" dirty="0"/>
              <a:t> </a:t>
            </a:r>
            <a:r>
              <a:rPr lang="ru-RU" sz="7200" dirty="0" err="1"/>
              <a:t>мәдени-тарихи</a:t>
            </a:r>
            <a:r>
              <a:rPr lang="ru-RU" sz="7200" dirty="0"/>
              <a:t> </a:t>
            </a:r>
            <a:r>
              <a:rPr lang="ru-RU" sz="7200" dirty="0" err="1"/>
              <a:t>концепциясының</a:t>
            </a:r>
            <a:r>
              <a:rPr lang="ru-RU" sz="7200" dirty="0"/>
              <a:t> </a:t>
            </a:r>
            <a:r>
              <a:rPr lang="ru-RU" sz="7200" dirty="0" err="1"/>
              <a:t>теориялық</a:t>
            </a:r>
            <a:r>
              <a:rPr lang="ru-RU" sz="7200" dirty="0"/>
              <a:t> </a:t>
            </a:r>
            <a:r>
              <a:rPr lang="ru-RU" sz="7200" dirty="0" err="1"/>
              <a:t>және</a:t>
            </a:r>
            <a:r>
              <a:rPr lang="ru-RU" sz="7200" dirty="0"/>
              <a:t> </a:t>
            </a:r>
            <a:r>
              <a:rPr lang="ru-RU" sz="7200" dirty="0" err="1"/>
              <a:t>эмпириялық</a:t>
            </a:r>
            <a:r>
              <a:rPr lang="ru-RU" sz="7200" dirty="0"/>
              <a:t> </a:t>
            </a:r>
            <a:r>
              <a:rPr lang="ru-RU" sz="7200" dirty="0" err="1"/>
              <a:t>мүмкіндіктерінің</a:t>
            </a:r>
            <a:r>
              <a:rPr lang="ru-RU" sz="7200" dirty="0"/>
              <a:t> </a:t>
            </a:r>
            <a:r>
              <a:rPr lang="ru-RU" sz="7200" dirty="0" err="1"/>
              <a:t>маңызы</a:t>
            </a:r>
            <a:r>
              <a:rPr lang="ru-RU" sz="7200" dirty="0"/>
              <a:t> </a:t>
            </a:r>
            <a:r>
              <a:rPr lang="ru-RU" sz="7200" dirty="0" err="1"/>
              <a:t>өте</a:t>
            </a:r>
            <a:r>
              <a:rPr lang="ru-RU" sz="7200" dirty="0"/>
              <a:t> </a:t>
            </a:r>
            <a:r>
              <a:rPr lang="ru-RU" sz="7200" dirty="0" err="1"/>
              <a:t>зор</a:t>
            </a:r>
            <a:r>
              <a:rPr lang="ru-RU" sz="7200" dirty="0"/>
              <a:t>. Л. С. </a:t>
            </a:r>
            <a:r>
              <a:rPr lang="ru-RU" sz="7200" dirty="0" err="1"/>
              <a:t>Выготскийдің</a:t>
            </a:r>
            <a:r>
              <a:rPr lang="ru-RU" sz="7200" dirty="0"/>
              <a:t> </a:t>
            </a:r>
            <a:r>
              <a:rPr lang="ru-RU" sz="7200" dirty="0" err="1"/>
              <a:t>көптеген</a:t>
            </a:r>
            <a:r>
              <a:rPr lang="ru-RU" sz="7200" dirty="0"/>
              <a:t> </a:t>
            </a:r>
            <a:r>
              <a:rPr lang="ru-RU" sz="7200" dirty="0" err="1"/>
              <a:t>еңбектері</a:t>
            </a:r>
            <a:r>
              <a:rPr lang="ru-RU" sz="7200" dirty="0"/>
              <a:t> </a:t>
            </a:r>
            <a:r>
              <a:rPr lang="ru-RU" sz="7200" dirty="0" err="1"/>
              <a:t>балалар</a:t>
            </a:r>
            <a:r>
              <a:rPr lang="ru-RU" sz="7200" dirty="0"/>
              <a:t> мен </a:t>
            </a:r>
            <a:r>
              <a:rPr lang="ru-RU" sz="7200" dirty="0" err="1">
                <a:hlinkClick r:id="rId5" tooltip="Педагогика"/>
              </a:rPr>
              <a:t>педагогикалық</a:t>
            </a:r>
            <a:r>
              <a:rPr lang="ru-RU" sz="7200" dirty="0"/>
              <a:t>, </a:t>
            </a:r>
            <a:r>
              <a:rPr lang="ru-RU" sz="7200" dirty="0" err="1"/>
              <a:t>арнайы</a:t>
            </a:r>
            <a:r>
              <a:rPr lang="ru-RU" sz="7200" dirty="0"/>
              <a:t> </a:t>
            </a:r>
            <a:r>
              <a:rPr lang="ru-RU" sz="7200" dirty="0" err="1"/>
              <a:t>және</a:t>
            </a:r>
            <a:r>
              <a:rPr lang="ru-RU" sz="7200" dirty="0"/>
              <a:t> </a:t>
            </a:r>
            <a:r>
              <a:rPr lang="ru-RU" sz="7200" dirty="0" err="1"/>
              <a:t>клиникалық</a:t>
            </a:r>
            <a:r>
              <a:rPr lang="ru-RU" sz="7200" dirty="0"/>
              <a:t> </a:t>
            </a:r>
            <a:r>
              <a:rPr lang="ru-RU" sz="7200" dirty="0" err="1"/>
              <a:t>психологияның</a:t>
            </a:r>
            <a:r>
              <a:rPr lang="ru-RU" sz="7200" dirty="0"/>
              <a:t> </a:t>
            </a:r>
            <a:r>
              <a:rPr lang="ru-RU" sz="7200" dirty="0" err="1"/>
              <a:t>өзекті</a:t>
            </a:r>
            <a:r>
              <a:rPr lang="ru-RU" sz="7200" dirty="0"/>
              <a:t> </a:t>
            </a:r>
            <a:r>
              <a:rPr lang="ru-RU" sz="7200" dirty="0" err="1"/>
              <a:t>әрі</a:t>
            </a:r>
            <a:r>
              <a:rPr lang="ru-RU" sz="7200" dirty="0"/>
              <a:t> </a:t>
            </a:r>
            <a:r>
              <a:rPr lang="ru-RU" sz="7200" dirty="0" err="1"/>
              <a:t>іргелі</a:t>
            </a:r>
            <a:r>
              <a:rPr lang="ru-RU" sz="7200" dirty="0"/>
              <a:t> </a:t>
            </a:r>
            <a:r>
              <a:rPr lang="ru-RU" sz="7200" dirty="0" err="1"/>
              <a:t>мәселелерін</a:t>
            </a:r>
            <a:r>
              <a:rPr lang="ru-RU" sz="7200" dirty="0"/>
              <a:t> </a:t>
            </a:r>
            <a:r>
              <a:rPr lang="ru-RU" sz="7200" dirty="0" err="1"/>
              <a:t>қамтиды</a:t>
            </a:r>
            <a:r>
              <a:rPr lang="ru-RU" sz="7200" dirty="0"/>
              <a:t>. </a:t>
            </a:r>
            <a:r>
              <a:rPr lang="ru-RU" sz="7200" dirty="0" err="1"/>
              <a:t>Ол</a:t>
            </a:r>
            <a:r>
              <a:rPr lang="ru-RU" sz="7200" dirty="0"/>
              <a:t> </a:t>
            </a:r>
            <a:r>
              <a:rPr lang="ru-RU" sz="7200" dirty="0" err="1"/>
              <a:t>оқу-тәрбие</a:t>
            </a:r>
            <a:r>
              <a:rPr lang="ru-RU" sz="7200" dirty="0"/>
              <a:t> </a:t>
            </a:r>
            <a:r>
              <a:rPr lang="ru-RU" sz="7200" dirty="0" err="1"/>
              <a:t>істерінің</a:t>
            </a:r>
            <a:r>
              <a:rPr lang="ru-RU" sz="7200" dirty="0"/>
              <a:t> бала </a:t>
            </a:r>
            <a:r>
              <a:rPr lang="ru-RU" sz="7200" dirty="0" err="1"/>
              <a:t>психикасын</a:t>
            </a:r>
            <a:r>
              <a:rPr lang="ru-RU" sz="7200" dirty="0"/>
              <a:t> </a:t>
            </a:r>
            <a:r>
              <a:rPr lang="ru-RU" sz="7200" dirty="0" err="1"/>
              <a:t>дамытуда</a:t>
            </a:r>
            <a:r>
              <a:rPr lang="ru-RU" sz="7200" dirty="0"/>
              <a:t> </a:t>
            </a:r>
            <a:r>
              <a:rPr lang="ru-RU" sz="7200" dirty="0" err="1"/>
              <a:t>шешуші</a:t>
            </a:r>
            <a:r>
              <a:rPr lang="ru-RU" sz="7200" dirty="0"/>
              <a:t> </a:t>
            </a:r>
            <a:r>
              <a:rPr lang="ru-RU" sz="7200" dirty="0" err="1"/>
              <a:t>қызмет</a:t>
            </a:r>
            <a:r>
              <a:rPr lang="ru-RU" sz="7200" dirty="0"/>
              <a:t> </a:t>
            </a:r>
            <a:r>
              <a:rPr lang="ru-RU" sz="7200" dirty="0" err="1"/>
              <a:t>атқаратынын</a:t>
            </a:r>
            <a:r>
              <a:rPr lang="ru-RU" sz="7200" dirty="0"/>
              <a:t> </a:t>
            </a:r>
            <a:r>
              <a:rPr lang="ru-RU" sz="7200" dirty="0" err="1"/>
              <a:t>нақты</a:t>
            </a:r>
            <a:r>
              <a:rPr lang="ru-RU" sz="7200" dirty="0"/>
              <a:t> </a:t>
            </a:r>
            <a:r>
              <a:rPr lang="ru-RU" sz="7200" dirty="0" err="1"/>
              <a:t>тәжірибелік</a:t>
            </a:r>
            <a:r>
              <a:rPr lang="ru-RU" sz="7200" dirty="0"/>
              <a:t> </a:t>
            </a:r>
            <a:r>
              <a:rPr lang="ru-RU" sz="7200" dirty="0" err="1"/>
              <a:t>мысалдармен</a:t>
            </a:r>
            <a:r>
              <a:rPr lang="ru-RU" sz="7200" dirty="0"/>
              <a:t> </a:t>
            </a:r>
            <a:r>
              <a:rPr lang="ru-RU" sz="7200" dirty="0" err="1"/>
              <a:t>дәйектейді</a:t>
            </a:r>
            <a:r>
              <a:rPr lang="ru-RU" sz="7200" dirty="0"/>
              <a:t>. </a:t>
            </a:r>
            <a:r>
              <a:rPr lang="ru-RU" sz="7200" b="1" dirty="0" err="1" smtClean="0"/>
              <a:t>Негізгі</a:t>
            </a:r>
            <a:r>
              <a:rPr lang="ru-RU" sz="7200" b="1" dirty="0" smtClean="0"/>
              <a:t> </a:t>
            </a:r>
            <a:r>
              <a:rPr lang="ru-RU" sz="7200" b="1" dirty="0" err="1"/>
              <a:t>еңбектері</a:t>
            </a:r>
            <a:r>
              <a:rPr lang="ru-RU" sz="7200" b="1" dirty="0"/>
              <a:t>: </a:t>
            </a:r>
            <a:r>
              <a:rPr lang="ru-RU" sz="7200" dirty="0"/>
              <a:t>«</a:t>
            </a:r>
            <a:r>
              <a:rPr lang="ru-RU" sz="7200" dirty="0" err="1"/>
              <a:t>Жақын</a:t>
            </a:r>
            <a:r>
              <a:rPr lang="ru-RU" sz="7200" dirty="0"/>
              <a:t> </a:t>
            </a:r>
            <a:r>
              <a:rPr lang="ru-RU" sz="7200" dirty="0" err="1"/>
              <a:t>арада</a:t>
            </a:r>
            <a:r>
              <a:rPr lang="ru-RU" sz="7200" dirty="0"/>
              <a:t> даму </a:t>
            </a:r>
            <a:r>
              <a:rPr lang="ru-RU" sz="7200" dirty="0" err="1"/>
              <a:t>аймағы</a:t>
            </a:r>
            <a:r>
              <a:rPr lang="ru-RU" sz="7200" dirty="0"/>
              <a:t>» </a:t>
            </a:r>
            <a:r>
              <a:rPr lang="ru-RU" sz="7200" dirty="0" err="1"/>
              <a:t>теориясының</a:t>
            </a:r>
            <a:r>
              <a:rPr lang="ru-RU" sz="7200" dirty="0"/>
              <a:t> </a:t>
            </a:r>
            <a:r>
              <a:rPr lang="ru-RU" sz="7200" dirty="0" err="1"/>
              <a:t>жалпы</a:t>
            </a:r>
            <a:r>
              <a:rPr lang="ru-RU" sz="7200" dirty="0"/>
              <a:t> </a:t>
            </a:r>
            <a:r>
              <a:rPr lang="ru-RU" sz="7200" dirty="0" err="1"/>
              <a:t>ережелері</a:t>
            </a:r>
            <a:r>
              <a:rPr lang="ru-RU" sz="7200" dirty="0"/>
              <a:t> («Сана </a:t>
            </a:r>
            <a:r>
              <a:rPr lang="ru-RU" sz="7200" dirty="0" err="1"/>
              <a:t>және</a:t>
            </a:r>
            <a:r>
              <a:rPr lang="ru-RU" sz="7200" dirty="0"/>
              <a:t> </a:t>
            </a:r>
            <a:r>
              <a:rPr lang="ru-RU" sz="7200" dirty="0" err="1"/>
              <a:t>қоғам</a:t>
            </a:r>
            <a:r>
              <a:rPr lang="ru-RU" sz="7200" dirty="0"/>
              <a:t>»), 1976, 6-томдық </a:t>
            </a:r>
            <a:r>
              <a:rPr lang="ru-RU" sz="7200" dirty="0" err="1"/>
              <a:t>шығармалар</a:t>
            </a:r>
            <a:r>
              <a:rPr lang="ru-RU" sz="7200" dirty="0"/>
              <a:t> </a:t>
            </a:r>
            <a:r>
              <a:rPr lang="ru-RU" sz="7200" dirty="0" err="1"/>
              <a:t>жинағы</a:t>
            </a:r>
            <a:r>
              <a:rPr lang="ru-RU" sz="7200" dirty="0"/>
              <a:t> (1982-1984) "</a:t>
            </a:r>
            <a:r>
              <a:rPr lang="ru-RU" sz="7200" dirty="0" err="1"/>
              <a:t>Педагогикалық</a:t>
            </a:r>
            <a:r>
              <a:rPr lang="ru-RU" sz="7200" dirty="0"/>
              <a:t> психология"(1926), "</a:t>
            </a:r>
            <a:r>
              <a:rPr lang="ru-RU" sz="7200" dirty="0" err="1"/>
              <a:t>Қылықтар</a:t>
            </a:r>
            <a:r>
              <a:rPr lang="ru-RU" sz="7200" dirty="0"/>
              <a:t> </a:t>
            </a:r>
            <a:r>
              <a:rPr lang="ru-RU" sz="7200" dirty="0" err="1"/>
              <a:t>тарихының</a:t>
            </a:r>
            <a:r>
              <a:rPr lang="ru-RU" sz="7200" dirty="0"/>
              <a:t> </a:t>
            </a:r>
            <a:r>
              <a:rPr lang="ru-RU" sz="7200" dirty="0" err="1"/>
              <a:t>этюдтары</a:t>
            </a:r>
            <a:r>
              <a:rPr lang="ru-RU" sz="7200" dirty="0"/>
              <a:t>"(1931, </a:t>
            </a:r>
            <a:r>
              <a:rPr lang="ru-RU" sz="7200" dirty="0" err="1"/>
              <a:t>Луриямен</a:t>
            </a:r>
            <a:r>
              <a:rPr lang="ru-RU" sz="7200" dirty="0"/>
              <a:t> А.Р. </a:t>
            </a:r>
            <a:r>
              <a:rPr lang="ru-RU" sz="7200" dirty="0" err="1"/>
              <a:t>бірге</a:t>
            </a:r>
            <a:r>
              <a:rPr lang="ru-RU" sz="7200" dirty="0"/>
              <a:t>), "</a:t>
            </a:r>
            <a:r>
              <a:rPr lang="ru-RU" sz="7200" dirty="0" err="1"/>
              <a:t>Өнер</a:t>
            </a:r>
            <a:r>
              <a:rPr lang="ru-RU" sz="7200" dirty="0"/>
              <a:t> </a:t>
            </a:r>
            <a:r>
              <a:rPr lang="ru-RU" sz="7200" dirty="0" err="1"/>
              <a:t>психологиясы</a:t>
            </a:r>
            <a:r>
              <a:rPr lang="ru-RU" sz="7200" dirty="0"/>
              <a:t>"(1965), </a:t>
            </a:r>
            <a:r>
              <a:rPr lang="ru-RU" sz="7200" dirty="0" err="1"/>
              <a:t>т.б</a:t>
            </a:r>
            <a:r>
              <a:rPr lang="ru-RU" sz="7200" dirty="0"/>
              <a:t>.</a:t>
            </a:r>
            <a:r>
              <a:rPr lang="ru-RU" sz="7200" baseline="30000" dirty="0">
                <a:hlinkClick r:id="rId6"/>
              </a:rPr>
              <a:t>[1</a:t>
            </a:r>
            <a:endParaRPr lang="ru-RU" sz="7200" dirty="0"/>
          </a:p>
          <a:p>
            <a:endParaRPr lang="ru-RU" dirty="0"/>
          </a:p>
        </p:txBody>
      </p:sp>
      <p:pic>
        <p:nvPicPr>
          <p:cNvPr id="4098" name="Picture 2" descr="https://upload.wikimedia.org/wikipedia/commons/thumb/8/8f/Lev_Vygotsky_1896-1934.jpg/200px-Lev_Vygotsky_1896-1934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1035698"/>
            <a:ext cx="3510643" cy="49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1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2060"/>
                </a:solidFill>
              </a:rPr>
              <a:t>Л.С.Выготскийдің жұмыстарындағы периодизация мәселесі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1</a:t>
            </a:r>
            <a:r>
              <a:rPr lang="ru-RU" sz="3400" dirty="0"/>
              <a:t>. </a:t>
            </a:r>
            <a:r>
              <a:rPr lang="ru-RU" sz="3400" dirty="0" err="1"/>
              <a:t>Нәрестелік</a:t>
            </a:r>
            <a:r>
              <a:rPr lang="ru-RU" sz="3400" dirty="0"/>
              <a:t> </a:t>
            </a:r>
            <a:r>
              <a:rPr lang="ru-RU" sz="3400" dirty="0" err="1"/>
              <a:t>кезең</a:t>
            </a:r>
            <a:r>
              <a:rPr lang="ru-RU" sz="3400" dirty="0"/>
              <a:t>  / </a:t>
            </a:r>
            <a:r>
              <a:rPr lang="ru-RU" sz="3400" dirty="0" err="1"/>
              <a:t>туғаннан</a:t>
            </a:r>
            <a:r>
              <a:rPr lang="ru-RU" sz="3400" dirty="0"/>
              <a:t> 1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2. </a:t>
            </a:r>
            <a:r>
              <a:rPr lang="ru-RU" sz="3400" dirty="0" err="1"/>
              <a:t>Бөбек</a:t>
            </a:r>
            <a:r>
              <a:rPr lang="ru-RU" sz="3400" dirty="0"/>
              <a:t> </a:t>
            </a:r>
            <a:r>
              <a:rPr lang="ru-RU" sz="3400" dirty="0" err="1"/>
              <a:t>кезең</a:t>
            </a:r>
            <a:r>
              <a:rPr lang="ru-RU" sz="3400" dirty="0"/>
              <a:t>  / 1 </a:t>
            </a:r>
            <a:r>
              <a:rPr lang="ru-RU" sz="3400" dirty="0" err="1"/>
              <a:t>жастан</a:t>
            </a:r>
            <a:r>
              <a:rPr lang="ru-RU" sz="3400" dirty="0"/>
              <a:t> 3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3. </a:t>
            </a:r>
            <a:r>
              <a:rPr lang="ru-RU" sz="3400" dirty="0" err="1"/>
              <a:t>Мектепке</a:t>
            </a:r>
            <a:r>
              <a:rPr lang="ru-RU" sz="3400" dirty="0"/>
              <a:t> </a:t>
            </a:r>
            <a:r>
              <a:rPr lang="ru-RU" sz="3400" dirty="0" err="1"/>
              <a:t>дейінгі</a:t>
            </a:r>
            <a:r>
              <a:rPr lang="ru-RU" sz="3400" dirty="0"/>
              <a:t> </a:t>
            </a:r>
            <a:r>
              <a:rPr lang="ru-RU" sz="3400" dirty="0" err="1"/>
              <a:t>кезең</a:t>
            </a:r>
            <a:r>
              <a:rPr lang="ru-RU" sz="3400" dirty="0"/>
              <a:t>  / 3 </a:t>
            </a:r>
            <a:r>
              <a:rPr lang="ru-RU" sz="3400" dirty="0" err="1"/>
              <a:t>жастан</a:t>
            </a:r>
            <a:r>
              <a:rPr lang="ru-RU" sz="3400" dirty="0"/>
              <a:t> 7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4. </a:t>
            </a:r>
            <a:r>
              <a:rPr lang="ru-RU" sz="3400" dirty="0" err="1"/>
              <a:t>Бастауыш</a:t>
            </a:r>
            <a:r>
              <a:rPr lang="ru-RU" sz="3400" dirty="0"/>
              <a:t> </a:t>
            </a:r>
            <a:r>
              <a:rPr lang="ru-RU" sz="3400" dirty="0" err="1"/>
              <a:t>мектеп</a:t>
            </a:r>
            <a:r>
              <a:rPr lang="ru-RU" sz="3400" dirty="0"/>
              <a:t> </a:t>
            </a:r>
            <a:r>
              <a:rPr lang="ru-RU" sz="3400" dirty="0" err="1"/>
              <a:t>кезеңі</a:t>
            </a:r>
            <a:r>
              <a:rPr lang="ru-RU" sz="3400" dirty="0"/>
              <a:t>  / 7 </a:t>
            </a:r>
            <a:r>
              <a:rPr lang="ru-RU" sz="3400" dirty="0" err="1"/>
              <a:t>жастан</a:t>
            </a:r>
            <a:r>
              <a:rPr lang="ru-RU" sz="3400" dirty="0"/>
              <a:t> 11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5. </a:t>
            </a:r>
            <a:r>
              <a:rPr lang="ru-RU" sz="3400" dirty="0" err="1"/>
              <a:t>Жеткіншек</a:t>
            </a:r>
            <a:r>
              <a:rPr lang="ru-RU" sz="3400" dirty="0"/>
              <a:t> </a:t>
            </a:r>
            <a:r>
              <a:rPr lang="ru-RU" sz="3400" dirty="0" err="1"/>
              <a:t>кезеңі</a:t>
            </a:r>
            <a:r>
              <a:rPr lang="ru-RU" sz="3400" dirty="0"/>
              <a:t>  / 11 </a:t>
            </a:r>
            <a:r>
              <a:rPr lang="ru-RU" sz="3400" dirty="0" err="1"/>
              <a:t>жастан</a:t>
            </a:r>
            <a:r>
              <a:rPr lang="ru-RU" sz="3400" dirty="0"/>
              <a:t> 15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6. </a:t>
            </a:r>
            <a:r>
              <a:rPr lang="ru-RU" sz="3400" dirty="0" err="1"/>
              <a:t>Жоғары</a:t>
            </a:r>
            <a:r>
              <a:rPr lang="ru-RU" sz="3400" dirty="0"/>
              <a:t> </a:t>
            </a:r>
            <a:r>
              <a:rPr lang="ru-RU" sz="3400" dirty="0" err="1"/>
              <a:t>сынып</a:t>
            </a:r>
            <a:r>
              <a:rPr lang="ru-RU" sz="3400" dirty="0"/>
              <a:t> </a:t>
            </a:r>
            <a:r>
              <a:rPr lang="ru-RU" sz="3400" dirty="0" err="1"/>
              <a:t>кезеңі</a:t>
            </a:r>
            <a:r>
              <a:rPr lang="ru-RU" sz="3400" dirty="0"/>
              <a:t>   / 16 </a:t>
            </a:r>
            <a:r>
              <a:rPr lang="ru-RU" sz="3400" dirty="0" err="1"/>
              <a:t>жастан</a:t>
            </a:r>
            <a:r>
              <a:rPr lang="ru-RU" sz="3400" dirty="0"/>
              <a:t> 17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7. </a:t>
            </a:r>
            <a:r>
              <a:rPr lang="ru-RU" sz="3400" dirty="0" err="1"/>
              <a:t>Жасөспірімдік</a:t>
            </a:r>
            <a:r>
              <a:rPr lang="ru-RU" sz="3400" dirty="0"/>
              <a:t> </a:t>
            </a:r>
            <a:r>
              <a:rPr lang="ru-RU" sz="3400" dirty="0" err="1"/>
              <a:t>кезең</a:t>
            </a:r>
            <a:r>
              <a:rPr lang="ru-RU" sz="3400" dirty="0"/>
              <a:t>  / 17 </a:t>
            </a:r>
            <a:r>
              <a:rPr lang="ru-RU" sz="3400" dirty="0" err="1"/>
              <a:t>жастан</a:t>
            </a:r>
            <a:r>
              <a:rPr lang="ru-RU" sz="3400" dirty="0"/>
              <a:t> 20-23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8. </a:t>
            </a:r>
            <a:r>
              <a:rPr lang="ru-RU" sz="3400" dirty="0" err="1"/>
              <a:t>Жастық</a:t>
            </a:r>
            <a:r>
              <a:rPr lang="ru-RU" sz="3400" dirty="0"/>
              <a:t> </a:t>
            </a:r>
            <a:r>
              <a:rPr lang="ru-RU" sz="3400" dirty="0" err="1"/>
              <a:t>шақ</a:t>
            </a:r>
            <a:r>
              <a:rPr lang="ru-RU" sz="3400" dirty="0"/>
              <a:t>  / 20 </a:t>
            </a:r>
            <a:r>
              <a:rPr lang="ru-RU" sz="3400" dirty="0" err="1"/>
              <a:t>жастан</a:t>
            </a:r>
            <a:r>
              <a:rPr lang="ru-RU" sz="3400" dirty="0"/>
              <a:t> 30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9. </a:t>
            </a:r>
            <a:r>
              <a:rPr lang="ru-RU" sz="3400" dirty="0" err="1"/>
              <a:t>Кемелдік</a:t>
            </a:r>
            <a:r>
              <a:rPr lang="ru-RU" sz="3400" dirty="0"/>
              <a:t> </a:t>
            </a:r>
            <a:r>
              <a:rPr lang="ru-RU" sz="3400" dirty="0" err="1"/>
              <a:t>кезең</a:t>
            </a:r>
            <a:r>
              <a:rPr lang="ru-RU" sz="3400" dirty="0"/>
              <a:t>  / 30 </a:t>
            </a:r>
            <a:r>
              <a:rPr lang="ru-RU" sz="3400" dirty="0" err="1"/>
              <a:t>жастан</a:t>
            </a:r>
            <a:r>
              <a:rPr lang="ru-RU" sz="3400" dirty="0"/>
              <a:t> 55-60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дейін</a:t>
            </a:r>
            <a:r>
              <a:rPr lang="ru-RU" sz="3400" dirty="0"/>
              <a:t> /</a:t>
            </a:r>
          </a:p>
          <a:p>
            <a:r>
              <a:rPr lang="ru-RU" sz="3400" dirty="0"/>
              <a:t>10.Қартаю </a:t>
            </a:r>
            <a:r>
              <a:rPr lang="ru-RU" sz="3400" dirty="0" err="1"/>
              <a:t>кезеңі</a:t>
            </a:r>
            <a:r>
              <a:rPr lang="ru-RU" sz="3400" dirty="0"/>
              <a:t>  / 60-70 </a:t>
            </a:r>
            <a:r>
              <a:rPr lang="ru-RU" sz="3400" dirty="0" err="1"/>
              <a:t>жас</a:t>
            </a:r>
            <a:r>
              <a:rPr lang="ru-RU" sz="3400" dirty="0"/>
              <a:t> </a:t>
            </a:r>
            <a:r>
              <a:rPr lang="ru-RU" sz="3400" dirty="0" err="1"/>
              <a:t>аралығы</a:t>
            </a:r>
            <a:r>
              <a:rPr lang="ru-RU" sz="3400" dirty="0"/>
              <a:t> /</a:t>
            </a:r>
          </a:p>
          <a:p>
            <a:r>
              <a:rPr lang="ru-RU" sz="3400" dirty="0"/>
              <a:t>11.Кәрілік </a:t>
            </a:r>
            <a:r>
              <a:rPr lang="ru-RU" sz="3400" dirty="0" err="1"/>
              <a:t>кезең</a:t>
            </a:r>
            <a:r>
              <a:rPr lang="ru-RU" sz="3400" dirty="0"/>
              <a:t>  / 70 -</a:t>
            </a:r>
            <a:r>
              <a:rPr lang="ru-RU" sz="3400" dirty="0" err="1"/>
              <a:t>тен</a:t>
            </a:r>
            <a:r>
              <a:rPr lang="ru-RU" sz="3400" dirty="0"/>
              <a:t> </a:t>
            </a:r>
            <a:r>
              <a:rPr lang="ru-RU" sz="3400" dirty="0" err="1"/>
              <a:t>жоғары</a:t>
            </a:r>
            <a:r>
              <a:rPr lang="ru-RU" sz="3400" dirty="0"/>
              <a:t> /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657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402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ДӘРІС-3</vt:lpstr>
      <vt:lpstr>ЖОСПАРЫ</vt:lpstr>
      <vt:lpstr>Психологиядағы жас периодизациясы  мәселесі.  </vt:lpstr>
      <vt:lpstr>Э. Эриксонның тұлға дамуының эпигенетикалық теориясы мен                   8сатысын талдау</vt:lpstr>
      <vt:lpstr>Презентация PowerPoint</vt:lpstr>
      <vt:lpstr>Эпигенетикалық қағида</vt:lpstr>
      <vt:lpstr>Презентация PowerPoint</vt:lpstr>
      <vt:lpstr>Л.С.Выготский</vt:lpstr>
      <vt:lpstr>Л.С.Выготскийдің жұмыстарындағы периодизация мәселесі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ДӘРІС-3</dc:title>
  <dc:creator>Учетная запись Майкрософт</dc:creator>
  <cp:lastModifiedBy>Учетная запись Майкрософт</cp:lastModifiedBy>
  <cp:revision>10</cp:revision>
  <dcterms:created xsi:type="dcterms:W3CDTF">2022-02-06T14:28:32Z</dcterms:created>
  <dcterms:modified xsi:type="dcterms:W3CDTF">2022-02-06T16:03:53Z</dcterms:modified>
</cp:coreProperties>
</file>